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A4A3A4"/>
          </p15:clr>
        </p15:guide>
        <p15:guide id="2" pos="227">
          <p15:clr>
            <a:srgbClr val="A4A3A4"/>
          </p15:clr>
        </p15:guide>
        <p15:guide id="3" pos="5355">
          <p15:clr>
            <a:srgbClr val="9AA0A6"/>
          </p15:clr>
        </p15:guide>
        <p15:guide id="4" orient="horz" pos="2900">
          <p15:clr>
            <a:srgbClr val="9AA0A6"/>
          </p15:clr>
        </p15:guide>
        <p15:guide id="5" pos="27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736" autoAdjust="0"/>
  </p:normalViewPr>
  <p:slideViewPr>
    <p:cSldViewPr snapToGrid="0">
      <p:cViewPr varScale="1">
        <p:scale>
          <a:sx n="64" d="100"/>
          <a:sy n="64" d="100"/>
        </p:scale>
        <p:origin x="1746" y="48"/>
      </p:cViewPr>
      <p:guideLst>
        <p:guide orient="horz" pos="340"/>
        <p:guide pos="227"/>
        <p:guide pos="5355"/>
        <p:guide orient="horz" pos="2900"/>
        <p:guide pos="27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ccf3d6c82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ccf3d6c82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ccf3d6c8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ccf3d6c8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0d1124c1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0d1124c1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0d1124c1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0d1124c1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0d1124c1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d0d1124c1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0d1124c1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d0d1124c1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cf3d6c82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ccf3d6c82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3c045c98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d3c045c98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cf3d6c82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ccf3d6c82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d3c045c98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d3c045c98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ccf3d6c82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ccf3d6c82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ccf3d6c82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ccf3d6c82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cf1770da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cf1770da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0d1124c1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d0d1124c1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d0d1124c1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d0d1124c1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d0d1124c1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d0d1124c1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8a775139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8a775139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d0d1124c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d0d1124c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8a775139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d8a775139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d8a775139b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d8a775139b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d8a775139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d8a775139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42b06eff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d42b06eff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d8a775139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d8a775139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d8a775139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d8a775139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d8a775139b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d8a775139b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8a775139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8a775139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8a775139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8a775139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d8a775139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d8a775139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d8a775139b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d8a775139b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8a775139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d8a775139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ccf3d6c82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ccf3d6c82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d0d1124c1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d0d1124c1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0d1124c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0d1124c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ccf3d6c82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ccf3d6c82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d42b06ef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d42b06ef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d3c045c98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d3c045c98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8a775139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d8a775139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0d1124c1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d0d1124c1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42b06eff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42b06eff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cf3d6c82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cf3d6c82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0d1124c1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0d1124c1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cf3d6c82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cf3d6c82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Relationship Id="rId9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19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249" y="1535096"/>
            <a:ext cx="1429400" cy="13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954250" y="1850075"/>
            <a:ext cx="3235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夙悉 sù-sī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6956763" y="2478400"/>
            <a:ext cx="338137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954250" y="1049700"/>
            <a:ext cx="142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Website Design</a:t>
            </a:r>
            <a:endParaRPr sz="17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954250" y="2613250"/>
            <a:ext cx="2654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chemeClr val="dk1"/>
                </a:solidFill>
              </a:rPr>
              <a:t>-綠善生活農場網站規劃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" name="Google Shape;149;p22"/>
          <p:cNvCxnSpPr/>
          <p:nvPr/>
        </p:nvCxnSpPr>
        <p:spPr>
          <a:xfrm>
            <a:off x="8953308" y="2398740"/>
            <a:ext cx="0" cy="111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2"/>
          <p:cNvSpPr/>
          <p:nvPr/>
        </p:nvSpPr>
        <p:spPr>
          <a:xfrm>
            <a:off x="8832400" y="2456075"/>
            <a:ext cx="241800" cy="2418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8893600" y="2279359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8893600" y="2755228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8893600" y="2969322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8893600" y="3183416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8893600" y="3397510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l="48599"/>
          <a:stretch/>
        </p:blipFill>
        <p:spPr>
          <a:xfrm>
            <a:off x="1946175" y="338975"/>
            <a:ext cx="2124924" cy="45237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100" y="3250446"/>
            <a:ext cx="2124925" cy="161222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9100" y="338975"/>
            <a:ext cx="2124925" cy="291146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9" name="Google Shape;159;p22"/>
          <p:cNvCxnSpPr/>
          <p:nvPr/>
        </p:nvCxnSpPr>
        <p:spPr>
          <a:xfrm>
            <a:off x="4357700" y="357200"/>
            <a:ext cx="0" cy="442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2"/>
          <p:cNvCxnSpPr>
            <a:endCxn id="161" idx="0"/>
          </p:cNvCxnSpPr>
          <p:nvPr/>
        </p:nvCxnSpPr>
        <p:spPr>
          <a:xfrm flipH="1">
            <a:off x="1422675" y="553913"/>
            <a:ext cx="1179300" cy="79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2"/>
          <p:cNvSpPr/>
          <p:nvPr/>
        </p:nvSpPr>
        <p:spPr>
          <a:xfrm>
            <a:off x="690375" y="1353113"/>
            <a:ext cx="1464600" cy="146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1. 圖片式網頁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162" name="Google Shape;162;p22"/>
          <p:cNvCxnSpPr>
            <a:endCxn id="163" idx="4"/>
          </p:cNvCxnSpPr>
          <p:nvPr/>
        </p:nvCxnSpPr>
        <p:spPr>
          <a:xfrm rot="-5400000">
            <a:off x="6510900" y="3676688"/>
            <a:ext cx="849300" cy="834000"/>
          </a:xfrm>
          <a:prstGeom prst="bentConnector3">
            <a:avLst>
              <a:gd name="adj1" fmla="val 84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2"/>
          <p:cNvSpPr/>
          <p:nvPr/>
        </p:nvSpPr>
        <p:spPr>
          <a:xfrm>
            <a:off x="6620250" y="2204438"/>
            <a:ext cx="1464600" cy="146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2.消費者表單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4321500" y="540000"/>
            <a:ext cx="4572300" cy="39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/>
              <a:t>1.農場品牌價值宣傳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/>
              <a:t>2.領養樹木之功能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/>
              <a:t>3.回饋性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/>
              <a:t>4.後台管理完善度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cxnSp>
        <p:nvCxnSpPr>
          <p:cNvPr id="170" name="Google Shape;170;p23"/>
          <p:cNvCxnSpPr/>
          <p:nvPr/>
        </p:nvCxnSpPr>
        <p:spPr>
          <a:xfrm>
            <a:off x="8953308" y="2398740"/>
            <a:ext cx="0" cy="111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23"/>
          <p:cNvSpPr/>
          <p:nvPr/>
        </p:nvSpPr>
        <p:spPr>
          <a:xfrm>
            <a:off x="8832400" y="2456075"/>
            <a:ext cx="241800" cy="2418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8893600" y="2279359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8893600" y="2755228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8893600" y="2969322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8893600" y="3183416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8893600" y="3397510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925" y="0"/>
            <a:ext cx="3605350" cy="540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4430550" y="540000"/>
            <a:ext cx="4463100" cy="39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2D4900"/>
                </a:solidFill>
              </a:rPr>
              <a:t>1.農場品牌價值宣傳</a:t>
            </a:r>
            <a:endParaRPr sz="2400" b="1">
              <a:solidFill>
                <a:srgbClr val="2D4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434343"/>
                </a:solidFill>
              </a:rPr>
              <a:t>-資訊傳達成效、推廣分享的媒介受限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540000"/>
            <a:ext cx="3713490" cy="4063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5" name="Google Shape;185;p24"/>
          <p:cNvCxnSpPr/>
          <p:nvPr/>
        </p:nvCxnSpPr>
        <p:spPr>
          <a:xfrm>
            <a:off x="8953308" y="2398740"/>
            <a:ext cx="0" cy="111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4"/>
          <p:cNvSpPr/>
          <p:nvPr/>
        </p:nvSpPr>
        <p:spPr>
          <a:xfrm>
            <a:off x="8832400" y="2456075"/>
            <a:ext cx="241800" cy="2418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8893600" y="2279359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8893600" y="2755228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893600" y="2969322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8893600" y="3183416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8893600" y="3397510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4430550" y="540000"/>
            <a:ext cx="4301700" cy="39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2D4900"/>
                </a:solidFill>
              </a:rPr>
              <a:t>2.領養樹木之功能</a:t>
            </a:r>
            <a:endParaRPr sz="2400" b="1">
              <a:solidFill>
                <a:srgbClr val="2D4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-既有的線上報名系統，使用者流程 </a:t>
            </a: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 卻讓人感到疑慮</a:t>
            </a: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r="13081"/>
          <a:stretch/>
        </p:blipFill>
        <p:spPr>
          <a:xfrm>
            <a:off x="360000" y="635900"/>
            <a:ext cx="3902126" cy="3406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9" name="Google Shape;199;p25"/>
          <p:cNvCxnSpPr/>
          <p:nvPr/>
        </p:nvCxnSpPr>
        <p:spPr>
          <a:xfrm>
            <a:off x="8953308" y="2398740"/>
            <a:ext cx="0" cy="111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5"/>
          <p:cNvSpPr/>
          <p:nvPr/>
        </p:nvSpPr>
        <p:spPr>
          <a:xfrm>
            <a:off x="8832400" y="2456075"/>
            <a:ext cx="241800" cy="2418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8893600" y="2279359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8893600" y="2755228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8893600" y="2969322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8893600" y="3183416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8893600" y="3397510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4430550" y="540000"/>
            <a:ext cx="4109400" cy="39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2D4900"/>
                </a:solidFill>
              </a:rPr>
              <a:t>3.回饋性</a:t>
            </a:r>
            <a:endParaRPr sz="2400" b="1">
              <a:solidFill>
                <a:srgbClr val="2D4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-會員僅能透過一年一次的周邊獲得 </a:t>
            </a: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 今年度回饋</a:t>
            </a: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540000"/>
            <a:ext cx="3896700" cy="389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6"/>
          <p:cNvCxnSpPr/>
          <p:nvPr/>
        </p:nvCxnSpPr>
        <p:spPr>
          <a:xfrm>
            <a:off x="8953308" y="2398740"/>
            <a:ext cx="0" cy="111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6"/>
          <p:cNvSpPr/>
          <p:nvPr/>
        </p:nvSpPr>
        <p:spPr>
          <a:xfrm>
            <a:off x="8832400" y="2456075"/>
            <a:ext cx="241800" cy="2418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8893600" y="2279359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8893600" y="2755228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8893600" y="2969322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8893600" y="3183416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8893600" y="3397510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4430550" y="540000"/>
            <a:ext cx="3790200" cy="39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2D4900"/>
                </a:solidFill>
              </a:rPr>
              <a:t>4.後台管理完善度</a:t>
            </a:r>
            <a:endParaRPr sz="2400" b="1">
              <a:solidFill>
                <a:srgbClr val="2D4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-原始資料和匯款確認仍需人工</a:t>
            </a: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434343"/>
                </a:solidFill>
              </a:rPr>
              <a:t> 親自校對</a:t>
            </a:r>
            <a:endParaRPr sz="20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r="31020"/>
          <a:stretch/>
        </p:blipFill>
        <p:spPr>
          <a:xfrm>
            <a:off x="360001" y="540000"/>
            <a:ext cx="3985374" cy="406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7"/>
          <p:cNvCxnSpPr/>
          <p:nvPr/>
        </p:nvCxnSpPr>
        <p:spPr>
          <a:xfrm>
            <a:off x="8953308" y="2398740"/>
            <a:ext cx="0" cy="111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7"/>
          <p:cNvSpPr/>
          <p:nvPr/>
        </p:nvSpPr>
        <p:spPr>
          <a:xfrm>
            <a:off x="8832400" y="2456075"/>
            <a:ext cx="241800" cy="2418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8893600" y="2279359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8893600" y="2755228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8893600" y="2969322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8893600" y="3183416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8893600" y="3397510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912450" y="6062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主題構想</a:t>
            </a:r>
            <a:endParaRPr b="1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0" name="Google Shape;240;p28"/>
          <p:cNvSpPr txBox="1">
            <a:spLocks noGrp="1"/>
          </p:cNvSpPr>
          <p:nvPr>
            <p:ph type="title"/>
          </p:nvPr>
        </p:nvSpPr>
        <p:spPr>
          <a:xfrm>
            <a:off x="912450" y="12778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原網站使用者體驗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912450" y="194956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F5F1E8"/>
                </a:solidFill>
              </a:rPr>
              <a:t>改善與優化</a:t>
            </a:r>
            <a:endParaRPr b="1">
              <a:solidFill>
                <a:srgbClr val="F5F1E8"/>
              </a:solidFill>
            </a:endParaRPr>
          </a:p>
        </p:txBody>
      </p:sp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912450" y="262123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網站架構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912450" y="32929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使用技術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912450" y="39645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網站配色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43" y="2019050"/>
            <a:ext cx="155942" cy="433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/>
          <p:nvPr/>
        </p:nvSpPr>
        <p:spPr>
          <a:xfrm>
            <a:off x="8887050" y="0"/>
            <a:ext cx="2568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360000" y="540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 b="1"/>
              <a:t>原網站使用者流程</a:t>
            </a:r>
            <a:endParaRPr sz="2220" b="1"/>
          </a:p>
        </p:txBody>
      </p:sp>
      <p:sp>
        <p:nvSpPr>
          <p:cNvPr id="253" name="Google Shape;253;p29"/>
          <p:cNvSpPr/>
          <p:nvPr/>
        </p:nvSpPr>
        <p:spPr>
          <a:xfrm>
            <a:off x="1231025" y="1559063"/>
            <a:ext cx="1464600" cy="146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使用者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閱讀內容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3821225" y="1559063"/>
            <a:ext cx="1464600" cy="146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領養樹木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填入資料並付款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6411425" y="1637638"/>
            <a:ext cx="1464600" cy="146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年末獲得農場認養獎勵回饋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6" name="Google Shape;256;p29"/>
          <p:cNvSpPr/>
          <p:nvPr/>
        </p:nvSpPr>
        <p:spPr>
          <a:xfrm rot="-1963909">
            <a:off x="3036097" y="2160026"/>
            <a:ext cx="303491" cy="262718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/>
          <p:nvPr/>
        </p:nvSpPr>
        <p:spPr>
          <a:xfrm rot="-1963909">
            <a:off x="5617372" y="2160026"/>
            <a:ext cx="303491" cy="262718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2107400" y="2866425"/>
            <a:ext cx="51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360000" y="540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 b="1"/>
              <a:t>原網站使用者流程</a:t>
            </a:r>
            <a:endParaRPr sz="2220" b="1"/>
          </a:p>
        </p:txBody>
      </p:sp>
      <p:sp>
        <p:nvSpPr>
          <p:cNvPr id="265" name="Google Shape;265;p30"/>
          <p:cNvSpPr/>
          <p:nvPr/>
        </p:nvSpPr>
        <p:spPr>
          <a:xfrm>
            <a:off x="1231025" y="1559063"/>
            <a:ext cx="1464600" cy="146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使用者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閱讀內容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6" name="Google Shape;266;p30"/>
          <p:cNvSpPr/>
          <p:nvPr/>
        </p:nvSpPr>
        <p:spPr>
          <a:xfrm>
            <a:off x="3821225" y="1559063"/>
            <a:ext cx="1464600" cy="146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領養樹木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填入資料並付款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6411425" y="1637638"/>
            <a:ext cx="1464600" cy="146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年末獲得農場認養獎勵回饋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2585025" y="3143250"/>
            <a:ext cx="146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A61C00"/>
                </a:solidFill>
              </a:rPr>
              <a:t>網頁內容壅塞，不易閱讀和行銷</a:t>
            </a:r>
            <a:endParaRPr b="1">
              <a:solidFill>
                <a:srgbClr val="A61C00"/>
              </a:solidFill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5285825" y="3143250"/>
            <a:ext cx="146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A61C00"/>
                </a:solidFill>
              </a:rPr>
              <a:t>認養過程中</a:t>
            </a:r>
            <a:endParaRPr b="1">
              <a:solidFill>
                <a:srgbClr val="A61C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A61C00"/>
                </a:solidFill>
              </a:rPr>
              <a:t>較無回饋感</a:t>
            </a:r>
            <a:endParaRPr b="1">
              <a:solidFill>
                <a:srgbClr val="A61C00"/>
              </a:solidFill>
            </a:endParaRPr>
          </a:p>
        </p:txBody>
      </p:sp>
      <p:sp>
        <p:nvSpPr>
          <p:cNvPr id="270" name="Google Shape;270;p30"/>
          <p:cNvSpPr/>
          <p:nvPr/>
        </p:nvSpPr>
        <p:spPr>
          <a:xfrm rot="-1963909">
            <a:off x="3036097" y="2160026"/>
            <a:ext cx="303491" cy="262718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0"/>
          <p:cNvSpPr/>
          <p:nvPr/>
        </p:nvSpPr>
        <p:spPr>
          <a:xfrm rot="-1963909">
            <a:off x="5617372" y="2160026"/>
            <a:ext cx="303491" cy="262718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2107400" y="2866425"/>
            <a:ext cx="51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2187825" y="3252450"/>
            <a:ext cx="397200" cy="397200"/>
          </a:xfrm>
          <a:prstGeom prst="noSmoking">
            <a:avLst>
              <a:gd name="adj" fmla="val 18750"/>
            </a:avLst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4888625" y="3252450"/>
            <a:ext cx="397200" cy="397200"/>
          </a:xfrm>
          <a:prstGeom prst="noSmoking">
            <a:avLst>
              <a:gd name="adj" fmla="val 18750"/>
            </a:avLst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360000" y="540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 b="1"/>
              <a:t>原網站使用者流程</a:t>
            </a:r>
            <a:endParaRPr sz="2220" b="1"/>
          </a:p>
        </p:txBody>
      </p:sp>
      <p:sp>
        <p:nvSpPr>
          <p:cNvPr id="281" name="Google Shape;281;p31"/>
          <p:cNvSpPr/>
          <p:nvPr/>
        </p:nvSpPr>
        <p:spPr>
          <a:xfrm>
            <a:off x="1231025" y="1559063"/>
            <a:ext cx="1464600" cy="146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使用者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閱讀內容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3821225" y="1559063"/>
            <a:ext cx="1464600" cy="146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領養樹木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填入資料並付款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6411425" y="1637638"/>
            <a:ext cx="1464600" cy="146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年末獲得農場認養獎勵回饋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2585025" y="3143250"/>
            <a:ext cx="146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A61C00"/>
                </a:solidFill>
              </a:rPr>
              <a:t>網頁內容壅塞，不易閱讀和行銷</a:t>
            </a:r>
            <a:endParaRPr b="1">
              <a:solidFill>
                <a:srgbClr val="A61C00"/>
              </a:solidFill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5448400" y="3143250"/>
            <a:ext cx="146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A61C00"/>
                </a:solidFill>
              </a:rPr>
              <a:t>認養過程中</a:t>
            </a:r>
            <a:endParaRPr b="1">
              <a:solidFill>
                <a:srgbClr val="A61C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A61C00"/>
                </a:solidFill>
              </a:rPr>
              <a:t>較無回饋感</a:t>
            </a:r>
            <a:endParaRPr b="1">
              <a:solidFill>
                <a:srgbClr val="A61C00"/>
              </a:solidFill>
            </a:endParaRPr>
          </a:p>
        </p:txBody>
      </p:sp>
      <p:sp>
        <p:nvSpPr>
          <p:cNvPr id="286" name="Google Shape;286;p31"/>
          <p:cNvSpPr/>
          <p:nvPr/>
        </p:nvSpPr>
        <p:spPr>
          <a:xfrm rot="-1963909">
            <a:off x="3036097" y="2160026"/>
            <a:ext cx="303491" cy="262718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 rot="-1963909">
            <a:off x="5617372" y="2160026"/>
            <a:ext cx="303491" cy="262718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2107400" y="2866425"/>
            <a:ext cx="51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2187825" y="3252450"/>
            <a:ext cx="397200" cy="397200"/>
          </a:xfrm>
          <a:prstGeom prst="noSmoking">
            <a:avLst>
              <a:gd name="adj" fmla="val 18750"/>
            </a:avLst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5051200" y="3252450"/>
            <a:ext cx="397200" cy="397200"/>
          </a:xfrm>
          <a:prstGeom prst="noSmoking">
            <a:avLst>
              <a:gd name="adj" fmla="val 18750"/>
            </a:avLst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2187825" y="3878425"/>
            <a:ext cx="1885464" cy="694656"/>
          </a:xfrm>
          <a:prstGeom prst="flowChartTerminator">
            <a:avLst/>
          </a:prstGeom>
          <a:solidFill>
            <a:srgbClr val="2D4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-品牌形象建立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-故事理念傳述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4888625" y="3878425"/>
            <a:ext cx="1885464" cy="694656"/>
          </a:xfrm>
          <a:prstGeom prst="flowChartTerminator">
            <a:avLst/>
          </a:prstGeom>
          <a:solidFill>
            <a:srgbClr val="2D4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-後台功能完善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-加強雙方互動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912450" y="6062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F5F1E8"/>
                </a:solidFill>
                <a:latin typeface="Verdana"/>
                <a:ea typeface="Verdana"/>
                <a:cs typeface="Verdana"/>
                <a:sym typeface="Verdana"/>
              </a:rPr>
              <a:t>主題構想</a:t>
            </a:r>
            <a:endParaRPr b="1">
              <a:solidFill>
                <a:srgbClr val="F5F1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912450" y="12778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原網站使用者體驗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912450" y="194956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改善與優化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912450" y="262123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網站架構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912450" y="32929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使用技術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912450" y="39645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 b="1">
                <a:solidFill>
                  <a:srgbClr val="666666"/>
                </a:solidFill>
              </a:rPr>
              <a:t>網站配色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43" y="675687"/>
            <a:ext cx="155942" cy="4337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8887050" y="0"/>
            <a:ext cx="2568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912450" y="6062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主題構想</a:t>
            </a:r>
            <a:endParaRPr b="1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912450" y="12778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原網站使用者體驗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300" name="Google Shape;300;p32"/>
          <p:cNvSpPr txBox="1">
            <a:spLocks noGrp="1"/>
          </p:cNvSpPr>
          <p:nvPr>
            <p:ph type="title"/>
          </p:nvPr>
        </p:nvSpPr>
        <p:spPr>
          <a:xfrm>
            <a:off x="912450" y="194956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改善與優化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912450" y="262123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F5F1E8"/>
                </a:solidFill>
              </a:rPr>
              <a:t>網站架構</a:t>
            </a:r>
            <a:endParaRPr b="1">
              <a:solidFill>
                <a:srgbClr val="F5F1E8"/>
              </a:solidFill>
            </a:endParaRPr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912450" y="32929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使用技術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303" name="Google Shape;303;p32"/>
          <p:cNvSpPr txBox="1">
            <a:spLocks noGrp="1"/>
          </p:cNvSpPr>
          <p:nvPr>
            <p:ph type="title"/>
          </p:nvPr>
        </p:nvSpPr>
        <p:spPr>
          <a:xfrm>
            <a:off x="912450" y="39645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網站配色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43" y="2690725"/>
            <a:ext cx="155942" cy="43377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/>
          <p:nvPr/>
        </p:nvSpPr>
        <p:spPr>
          <a:xfrm>
            <a:off x="8887050" y="0"/>
            <a:ext cx="2568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72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525" y="268475"/>
            <a:ext cx="76653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11" y="177450"/>
            <a:ext cx="1720683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5"/>
          <p:cNvGrpSpPr/>
          <p:nvPr/>
        </p:nvGrpSpPr>
        <p:grpSpPr>
          <a:xfrm>
            <a:off x="3141850" y="2493775"/>
            <a:ext cx="4713301" cy="3228600"/>
            <a:chOff x="3529400" y="333025"/>
            <a:chExt cx="4713301" cy="3228600"/>
          </a:xfrm>
        </p:grpSpPr>
        <p:pic>
          <p:nvPicPr>
            <p:cNvPr id="323" name="Google Shape;323;p35"/>
            <p:cNvPicPr preferRelativeResize="0"/>
            <p:nvPr/>
          </p:nvPicPr>
          <p:blipFill rotWithShape="1">
            <a:blip r:embed="rId3">
              <a:alphaModFix/>
            </a:blip>
            <a:srcRect b="75640"/>
            <a:stretch/>
          </p:blipFill>
          <p:spPr>
            <a:xfrm>
              <a:off x="3529400" y="333025"/>
              <a:ext cx="4713301" cy="3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9400" y="1095025"/>
              <a:ext cx="4713300" cy="246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35"/>
          <p:cNvSpPr/>
          <p:nvPr/>
        </p:nvSpPr>
        <p:spPr>
          <a:xfrm>
            <a:off x="2929988" y="704347"/>
            <a:ext cx="1132200" cy="1132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品牌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理念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4932403" y="704347"/>
            <a:ext cx="1132200" cy="1132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產品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介紹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6934794" y="704342"/>
            <a:ext cx="1132200" cy="1132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茶樹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認養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-622375" y="481475"/>
            <a:ext cx="67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8689925" y="187900"/>
            <a:ext cx="31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首頁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產品購買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1" y="299188"/>
            <a:ext cx="2229699" cy="454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454" y="1608750"/>
            <a:ext cx="5371824" cy="323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687" y="1212437"/>
            <a:ext cx="1644576" cy="60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36"/>
          <p:cNvCxnSpPr/>
          <p:nvPr/>
        </p:nvCxnSpPr>
        <p:spPr>
          <a:xfrm rot="10800000" flipH="1">
            <a:off x="2228500" y="1424650"/>
            <a:ext cx="4122300" cy="505200"/>
          </a:xfrm>
          <a:prstGeom prst="bentConnector3">
            <a:avLst>
              <a:gd name="adj1" fmla="val 120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52400"/>
            <a:ext cx="18978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" name="Google Shape;3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375" y="756725"/>
            <a:ext cx="2701336" cy="12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茶樹領養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2808375" y="756725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已有100顆樹被領養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今年新種了100顆樹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今年收成量80%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製作了100罐精油</a:t>
            </a:r>
            <a:endParaRPr sz="1200"/>
          </a:p>
        </p:txBody>
      </p:sp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 b="56709"/>
          <a:stretch/>
        </p:blipFill>
        <p:spPr>
          <a:xfrm>
            <a:off x="3097713" y="2215225"/>
            <a:ext cx="4705399" cy="51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 rotWithShape="1">
          <a:blip r:embed="rId5">
            <a:alphaModFix/>
          </a:blip>
          <a:srcRect t="16734" b="16886"/>
          <a:stretch/>
        </p:blipFill>
        <p:spPr>
          <a:xfrm>
            <a:off x="2884800" y="3171508"/>
            <a:ext cx="3837300" cy="382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會員註冊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65" name="Google Shape;365;p38"/>
          <p:cNvPicPr preferRelativeResize="0"/>
          <p:nvPr/>
        </p:nvPicPr>
        <p:blipFill rotWithShape="1">
          <a:blip r:embed="rId3">
            <a:alphaModFix/>
          </a:blip>
          <a:srcRect b="94682"/>
          <a:stretch/>
        </p:blipFill>
        <p:spPr>
          <a:xfrm>
            <a:off x="714075" y="253425"/>
            <a:ext cx="7678899" cy="30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75" y="556701"/>
            <a:ext cx="7678901" cy="546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8"/>
          <p:cNvPicPr preferRelativeResize="0"/>
          <p:nvPr/>
        </p:nvPicPr>
        <p:blipFill rotWithShape="1">
          <a:blip r:embed="rId5">
            <a:alphaModFix/>
          </a:blip>
          <a:srcRect l="72231" t="26611" r="1692" b="27001"/>
          <a:stretch/>
        </p:blipFill>
        <p:spPr>
          <a:xfrm>
            <a:off x="6455766" y="1505550"/>
            <a:ext cx="2449008" cy="30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 rotWithShape="1">
          <a:blip r:embed="rId5">
            <a:alphaModFix/>
          </a:blip>
          <a:srcRect l="37626" t="26611" r="36298" b="27001"/>
          <a:stretch/>
        </p:blipFill>
        <p:spPr>
          <a:xfrm>
            <a:off x="3517859" y="1505550"/>
            <a:ext cx="2449008" cy="30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 rotWithShape="1">
          <a:blip r:embed="rId5">
            <a:alphaModFix/>
          </a:blip>
          <a:srcRect l="2574" t="26611" r="70687" b="27001"/>
          <a:stretch/>
        </p:blipFill>
        <p:spPr>
          <a:xfrm>
            <a:off x="352350" y="1505550"/>
            <a:ext cx="2511191" cy="309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5" y="177450"/>
            <a:ext cx="234521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1621850"/>
            <a:ext cx="5173274" cy="3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263" y="1101950"/>
            <a:ext cx="1644576" cy="6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9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9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9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383" name="Google Shape;383;p39"/>
          <p:cNvSpPr txBox="1"/>
          <p:nvPr/>
        </p:nvSpPr>
        <p:spPr>
          <a:xfrm>
            <a:off x="8689925" y="187900"/>
            <a:ext cx="317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dk1"/>
                </a:solidFill>
              </a:rPr>
              <a:t>會員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dk1"/>
                </a:solidFill>
              </a:rPr>
              <a:t> 購物車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102" y="615525"/>
            <a:ext cx="72330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 rotWithShape="1">
          <a:blip r:embed="rId7">
            <a:alphaModFix/>
          </a:blip>
          <a:srcRect b="94682"/>
          <a:stretch/>
        </p:blipFill>
        <p:spPr>
          <a:xfrm>
            <a:off x="278100" y="329853"/>
            <a:ext cx="7233049" cy="28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5" y="177450"/>
            <a:ext cx="234521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1621850"/>
            <a:ext cx="5173274" cy="3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263" y="1101950"/>
            <a:ext cx="1644576" cy="6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96" name="Google Shape;396;p40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0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8689925" y="187900"/>
            <a:ext cx="317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會員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 我的茶樹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00" name="Google Shape;40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101" y="615519"/>
            <a:ext cx="7233052" cy="584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4325" y="3370375"/>
            <a:ext cx="605775" cy="6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 rotWithShape="1">
          <a:blip r:embed="rId8">
            <a:alphaModFix/>
          </a:blip>
          <a:srcRect b="94682"/>
          <a:stretch/>
        </p:blipFill>
        <p:spPr>
          <a:xfrm>
            <a:off x="278100" y="329853"/>
            <a:ext cx="7233049" cy="28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5" y="177450"/>
            <a:ext cx="234521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1621850"/>
            <a:ext cx="5173274" cy="3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263" y="1101950"/>
            <a:ext cx="1644576" cy="6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1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412" name="Google Shape;412;p41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8689925" y="187900"/>
            <a:ext cx="317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會員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 我的茶樹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17" name="Google Shape;41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101" y="615519"/>
            <a:ext cx="7233052" cy="584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4325" y="3370375"/>
            <a:ext cx="605700" cy="60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9" name="Google Shape;419;p41"/>
          <p:cNvSpPr/>
          <p:nvPr/>
        </p:nvSpPr>
        <p:spPr>
          <a:xfrm>
            <a:off x="2218375" y="3314425"/>
            <a:ext cx="717600" cy="7176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p41"/>
          <p:cNvPicPr preferRelativeResize="0"/>
          <p:nvPr/>
        </p:nvPicPr>
        <p:blipFill rotWithShape="1">
          <a:blip r:embed="rId8">
            <a:alphaModFix/>
          </a:blip>
          <a:srcRect b="94682"/>
          <a:stretch/>
        </p:blipFill>
        <p:spPr>
          <a:xfrm>
            <a:off x="278100" y="329853"/>
            <a:ext cx="7233049" cy="28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1521" y="1242837"/>
            <a:ext cx="2707917" cy="2707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39488" y="1242842"/>
            <a:ext cx="2707917" cy="2707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t="28484"/>
          <a:stretch/>
        </p:blipFill>
        <p:spPr>
          <a:xfrm>
            <a:off x="1226225" y="0"/>
            <a:ext cx="107979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10350" y="3042714"/>
            <a:ext cx="2384374" cy="134121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502525" y="747175"/>
            <a:ext cx="2492100" cy="788100"/>
          </a:xfrm>
          <a:prstGeom prst="rect">
            <a:avLst/>
          </a:prstGeom>
          <a:solidFill>
            <a:srgbClr val="F5F1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10350" y="1133177"/>
            <a:ext cx="2384374" cy="16206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774300" y="85486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2D4900"/>
                </a:solidFill>
                <a:latin typeface="Verdana"/>
                <a:ea typeface="Verdana"/>
                <a:cs typeface="Verdana"/>
                <a:sym typeface="Verdana"/>
              </a:rPr>
              <a:t>澳洲茶樹</a:t>
            </a:r>
            <a:endParaRPr b="1">
              <a:solidFill>
                <a:srgbClr val="2D49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8" name="Google Shape;4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5" y="177450"/>
            <a:ext cx="234521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1621850"/>
            <a:ext cx="5173274" cy="3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263" y="1101950"/>
            <a:ext cx="1644576" cy="6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2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2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2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8689925" y="187900"/>
            <a:ext cx="317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管理員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商品管理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37" name="Google Shape;43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102" y="615525"/>
            <a:ext cx="72330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/>
          <p:cNvPicPr preferRelativeResize="0"/>
          <p:nvPr/>
        </p:nvPicPr>
        <p:blipFill rotWithShape="1">
          <a:blip r:embed="rId7">
            <a:alphaModFix/>
          </a:blip>
          <a:srcRect b="94682"/>
          <a:stretch/>
        </p:blipFill>
        <p:spPr>
          <a:xfrm>
            <a:off x="278100" y="329853"/>
            <a:ext cx="7233049" cy="28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5" y="177450"/>
            <a:ext cx="234521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1621850"/>
            <a:ext cx="5173274" cy="3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263" y="1101950"/>
            <a:ext cx="1644576" cy="6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3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448" name="Google Shape;448;p43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3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3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8689925" y="187900"/>
            <a:ext cx="317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管理員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訂單管理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53" name="Google Shape;453;p43"/>
          <p:cNvPicPr preferRelativeResize="0"/>
          <p:nvPr/>
        </p:nvPicPr>
        <p:blipFill rotWithShape="1">
          <a:blip r:embed="rId6">
            <a:alphaModFix/>
          </a:blip>
          <a:srcRect b="94682"/>
          <a:stretch/>
        </p:blipFill>
        <p:spPr>
          <a:xfrm>
            <a:off x="278100" y="329853"/>
            <a:ext cx="7233049" cy="28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102" y="615525"/>
            <a:ext cx="72330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5" y="177450"/>
            <a:ext cx="234521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1621850"/>
            <a:ext cx="5173274" cy="3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263" y="1101950"/>
            <a:ext cx="1644576" cy="6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4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4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468" name="Google Shape;468;p44"/>
          <p:cNvSpPr txBox="1"/>
          <p:nvPr/>
        </p:nvSpPr>
        <p:spPr>
          <a:xfrm>
            <a:off x="8689925" y="187900"/>
            <a:ext cx="317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管理員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訂單管理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69" name="Google Shape;469;p44"/>
          <p:cNvPicPr preferRelativeResize="0"/>
          <p:nvPr/>
        </p:nvPicPr>
        <p:blipFill rotWithShape="1">
          <a:blip r:embed="rId6">
            <a:alphaModFix/>
          </a:blip>
          <a:srcRect b="94682"/>
          <a:stretch/>
        </p:blipFill>
        <p:spPr>
          <a:xfrm>
            <a:off x="278100" y="329853"/>
            <a:ext cx="7233049" cy="28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102" y="615525"/>
            <a:ext cx="72330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6" name="Google Shape;4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5" y="177450"/>
            <a:ext cx="234521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1621850"/>
            <a:ext cx="5173274" cy="3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263" y="1101950"/>
            <a:ext cx="1644576" cy="6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5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5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5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484" name="Google Shape;484;p45"/>
          <p:cNvSpPr txBox="1"/>
          <p:nvPr/>
        </p:nvSpPr>
        <p:spPr>
          <a:xfrm>
            <a:off x="8689925" y="187900"/>
            <a:ext cx="317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管理員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會員管理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85" name="Google Shape;485;p45"/>
          <p:cNvPicPr preferRelativeResize="0"/>
          <p:nvPr/>
        </p:nvPicPr>
        <p:blipFill rotWithShape="1">
          <a:blip r:embed="rId6">
            <a:alphaModFix/>
          </a:blip>
          <a:srcRect b="94682"/>
          <a:stretch/>
        </p:blipFill>
        <p:spPr>
          <a:xfrm>
            <a:off x="278100" y="329853"/>
            <a:ext cx="7233049" cy="28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102" y="615525"/>
            <a:ext cx="72330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5" y="177450"/>
            <a:ext cx="234521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1621850"/>
            <a:ext cx="5173274" cy="3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263" y="1101950"/>
            <a:ext cx="1644576" cy="6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496" name="Google Shape;496;p46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97" name="Google Shape;497;p46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6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6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500" name="Google Shape;500;p46"/>
          <p:cNvSpPr txBox="1"/>
          <p:nvPr/>
        </p:nvSpPr>
        <p:spPr>
          <a:xfrm>
            <a:off x="8689925" y="187900"/>
            <a:ext cx="317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管理員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會員管理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01" name="Google Shape;501;p46"/>
          <p:cNvPicPr preferRelativeResize="0"/>
          <p:nvPr/>
        </p:nvPicPr>
        <p:blipFill rotWithShape="1">
          <a:blip r:embed="rId6">
            <a:alphaModFix/>
          </a:blip>
          <a:srcRect b="94682"/>
          <a:stretch/>
        </p:blipFill>
        <p:spPr>
          <a:xfrm>
            <a:off x="278100" y="329853"/>
            <a:ext cx="7233049" cy="28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102" y="615525"/>
            <a:ext cx="72330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7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8" name="Google Shape;5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5" y="177450"/>
            <a:ext cx="234521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1621850"/>
            <a:ext cx="5173274" cy="3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263" y="1101950"/>
            <a:ext cx="1644576" cy="6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7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512" name="Google Shape;512;p47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13" name="Google Shape;513;p47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7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516" name="Google Shape;516;p47"/>
          <p:cNvSpPr txBox="1"/>
          <p:nvPr/>
        </p:nvSpPr>
        <p:spPr>
          <a:xfrm>
            <a:off x="8689925" y="187900"/>
            <a:ext cx="317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管理員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茶樹狀態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17" name="Google Shape;517;p47"/>
          <p:cNvPicPr preferRelativeResize="0"/>
          <p:nvPr/>
        </p:nvPicPr>
        <p:blipFill rotWithShape="1">
          <a:blip r:embed="rId6">
            <a:alphaModFix/>
          </a:blip>
          <a:srcRect b="94682"/>
          <a:stretch/>
        </p:blipFill>
        <p:spPr>
          <a:xfrm>
            <a:off x="278100" y="329853"/>
            <a:ext cx="7233049" cy="28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102" y="615525"/>
            <a:ext cx="72330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5" y="177450"/>
            <a:ext cx="234521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1621850"/>
            <a:ext cx="5173274" cy="3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263" y="1101950"/>
            <a:ext cx="1644576" cy="6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8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528" name="Google Shape;528;p48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8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532" name="Google Shape;532;p48"/>
          <p:cNvSpPr txBox="1"/>
          <p:nvPr/>
        </p:nvSpPr>
        <p:spPr>
          <a:xfrm>
            <a:off x="8689925" y="187900"/>
            <a:ext cx="3171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管理員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茶樹狀態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領養者詳細資料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33" name="Google Shape;533;p48"/>
          <p:cNvPicPr preferRelativeResize="0"/>
          <p:nvPr/>
        </p:nvPicPr>
        <p:blipFill rotWithShape="1">
          <a:blip r:embed="rId6">
            <a:alphaModFix/>
          </a:blip>
          <a:srcRect b="94682"/>
          <a:stretch/>
        </p:blipFill>
        <p:spPr>
          <a:xfrm>
            <a:off x="278100" y="329853"/>
            <a:ext cx="7233049" cy="28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102" y="615525"/>
            <a:ext cx="72330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9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0" name="Google Shape;5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5" y="177450"/>
            <a:ext cx="234521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75" y="1621850"/>
            <a:ext cx="5173274" cy="31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263" y="1101950"/>
            <a:ext cx="1644576" cy="6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9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544" name="Google Shape;544;p49"/>
          <p:cNvSpPr txBox="1"/>
          <p:nvPr/>
        </p:nvSpPr>
        <p:spPr>
          <a:xfrm>
            <a:off x="8689925" y="187900"/>
            <a:ext cx="31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周邊產品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45" name="Google Shape;545;p49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9"/>
          <p:cNvSpPr txBox="1"/>
          <p:nvPr/>
        </p:nvSpPr>
        <p:spPr>
          <a:xfrm>
            <a:off x="3710825" y="1315225"/>
            <a:ext cx="30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9"/>
          <p:cNvSpPr/>
          <p:nvPr/>
        </p:nvSpPr>
        <p:spPr>
          <a:xfrm>
            <a:off x="8642950" y="0"/>
            <a:ext cx="5010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900"/>
              </a:solidFill>
            </a:endParaRPr>
          </a:p>
        </p:txBody>
      </p:sp>
      <p:sp>
        <p:nvSpPr>
          <p:cNvPr id="548" name="Google Shape;548;p49"/>
          <p:cNvSpPr txBox="1"/>
          <p:nvPr/>
        </p:nvSpPr>
        <p:spPr>
          <a:xfrm>
            <a:off x="8689925" y="187900"/>
            <a:ext cx="3171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管理員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茶樹狀態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lt1"/>
                </a:solidFill>
              </a:rPr>
              <a:t>園區樹木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49" name="Google Shape;549;p49"/>
          <p:cNvPicPr preferRelativeResize="0"/>
          <p:nvPr/>
        </p:nvPicPr>
        <p:blipFill rotWithShape="1">
          <a:blip r:embed="rId6">
            <a:alphaModFix/>
          </a:blip>
          <a:srcRect b="94682"/>
          <a:stretch/>
        </p:blipFill>
        <p:spPr>
          <a:xfrm>
            <a:off x="278100" y="329853"/>
            <a:ext cx="7233049" cy="28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102" y="615525"/>
            <a:ext cx="72330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0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0"/>
          <p:cNvSpPr txBox="1">
            <a:spLocks noGrp="1"/>
          </p:cNvSpPr>
          <p:nvPr>
            <p:ph type="title"/>
          </p:nvPr>
        </p:nvSpPr>
        <p:spPr>
          <a:xfrm>
            <a:off x="912450" y="6062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主題構想</a:t>
            </a:r>
            <a:endParaRPr b="1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7" name="Google Shape;557;p50"/>
          <p:cNvSpPr txBox="1">
            <a:spLocks noGrp="1"/>
          </p:cNvSpPr>
          <p:nvPr>
            <p:ph type="title"/>
          </p:nvPr>
        </p:nvSpPr>
        <p:spPr>
          <a:xfrm>
            <a:off x="912450" y="12778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原網站使用者體驗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58" name="Google Shape;558;p50"/>
          <p:cNvSpPr txBox="1">
            <a:spLocks noGrp="1"/>
          </p:cNvSpPr>
          <p:nvPr>
            <p:ph type="title"/>
          </p:nvPr>
        </p:nvSpPr>
        <p:spPr>
          <a:xfrm>
            <a:off x="912450" y="194956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改善與優化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59" name="Google Shape;559;p50"/>
          <p:cNvSpPr txBox="1">
            <a:spLocks noGrp="1"/>
          </p:cNvSpPr>
          <p:nvPr>
            <p:ph type="title"/>
          </p:nvPr>
        </p:nvSpPr>
        <p:spPr>
          <a:xfrm>
            <a:off x="912450" y="262123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網站架構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912450" y="32929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F5F1E8"/>
                </a:solidFill>
              </a:rPr>
              <a:t>使用技術</a:t>
            </a:r>
            <a:endParaRPr b="1">
              <a:solidFill>
                <a:srgbClr val="F5F1E8"/>
              </a:solidFill>
            </a:endParaRPr>
          </a:p>
        </p:txBody>
      </p:sp>
      <p:sp>
        <p:nvSpPr>
          <p:cNvPr id="561" name="Google Shape;561;p50"/>
          <p:cNvSpPr txBox="1">
            <a:spLocks noGrp="1"/>
          </p:cNvSpPr>
          <p:nvPr>
            <p:ph type="title"/>
          </p:nvPr>
        </p:nvSpPr>
        <p:spPr>
          <a:xfrm>
            <a:off x="912450" y="39645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網站配色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62" name="Google Shape;5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43" y="3362400"/>
            <a:ext cx="155942" cy="43377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0"/>
          <p:cNvSpPr/>
          <p:nvPr/>
        </p:nvSpPr>
        <p:spPr>
          <a:xfrm>
            <a:off x="8887050" y="0"/>
            <a:ext cx="2568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825" y="152400"/>
            <a:ext cx="525117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75" y="798275"/>
            <a:ext cx="1385950" cy="13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8238" y="1055000"/>
            <a:ext cx="1644576" cy="60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51"/>
          <p:cNvCxnSpPr/>
          <p:nvPr/>
        </p:nvCxnSpPr>
        <p:spPr>
          <a:xfrm>
            <a:off x="4168825" y="1357888"/>
            <a:ext cx="117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71" y="1253913"/>
            <a:ext cx="1867050" cy="26356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 rot="8103105">
            <a:off x="1467735" y="1431690"/>
            <a:ext cx="234830" cy="255831"/>
          </a:xfrm>
          <a:prstGeom prst="teardrop">
            <a:avLst>
              <a:gd name="adj" fmla="val 100000"/>
            </a:avLst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225" y="1253925"/>
            <a:ext cx="2720400" cy="26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325" y="1253925"/>
            <a:ext cx="4038188" cy="26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2"/>
          <p:cNvSpPr txBox="1">
            <a:spLocks noGrp="1"/>
          </p:cNvSpPr>
          <p:nvPr>
            <p:ph type="title"/>
          </p:nvPr>
        </p:nvSpPr>
        <p:spPr>
          <a:xfrm>
            <a:off x="912450" y="6062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主題構想</a:t>
            </a:r>
            <a:endParaRPr b="1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8" name="Google Shape;578;p52"/>
          <p:cNvSpPr txBox="1">
            <a:spLocks noGrp="1"/>
          </p:cNvSpPr>
          <p:nvPr>
            <p:ph type="title"/>
          </p:nvPr>
        </p:nvSpPr>
        <p:spPr>
          <a:xfrm>
            <a:off x="912450" y="12778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原網站使用者體驗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79" name="Google Shape;579;p52"/>
          <p:cNvSpPr txBox="1">
            <a:spLocks noGrp="1"/>
          </p:cNvSpPr>
          <p:nvPr>
            <p:ph type="title"/>
          </p:nvPr>
        </p:nvSpPr>
        <p:spPr>
          <a:xfrm>
            <a:off x="912450" y="194956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改善與優化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0" name="Google Shape;580;p52"/>
          <p:cNvSpPr txBox="1">
            <a:spLocks noGrp="1"/>
          </p:cNvSpPr>
          <p:nvPr>
            <p:ph type="title"/>
          </p:nvPr>
        </p:nvSpPr>
        <p:spPr>
          <a:xfrm>
            <a:off x="912450" y="262123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網站架構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1" name="Google Shape;581;p52"/>
          <p:cNvSpPr txBox="1">
            <a:spLocks noGrp="1"/>
          </p:cNvSpPr>
          <p:nvPr>
            <p:ph type="title"/>
          </p:nvPr>
        </p:nvSpPr>
        <p:spPr>
          <a:xfrm>
            <a:off x="912450" y="32929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使用技術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2" name="Google Shape;582;p52"/>
          <p:cNvSpPr txBox="1">
            <a:spLocks noGrp="1"/>
          </p:cNvSpPr>
          <p:nvPr>
            <p:ph type="title"/>
          </p:nvPr>
        </p:nvSpPr>
        <p:spPr>
          <a:xfrm>
            <a:off x="912450" y="39645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F5F1E8"/>
                </a:solidFill>
              </a:rPr>
              <a:t>網站配色</a:t>
            </a:r>
            <a:endParaRPr>
              <a:solidFill>
                <a:srgbClr val="F5F1E8"/>
              </a:solidFill>
            </a:endParaRPr>
          </a:p>
        </p:txBody>
      </p:sp>
      <p:pic>
        <p:nvPicPr>
          <p:cNvPr id="583" name="Google Shape;5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43" y="4034075"/>
            <a:ext cx="155942" cy="433773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2"/>
          <p:cNvSpPr/>
          <p:nvPr/>
        </p:nvSpPr>
        <p:spPr>
          <a:xfrm>
            <a:off x="8887050" y="0"/>
            <a:ext cx="2568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075" y="-998250"/>
            <a:ext cx="4748600" cy="633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8600" y="1641489"/>
            <a:ext cx="1908201" cy="107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8612" y="-164375"/>
            <a:ext cx="1151329" cy="17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2625" y="2795639"/>
            <a:ext cx="963300" cy="1725512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3"/>
          <p:cNvSpPr/>
          <p:nvPr/>
        </p:nvSpPr>
        <p:spPr>
          <a:xfrm rot="-5400000">
            <a:off x="3957575" y="144862"/>
            <a:ext cx="489600" cy="190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5F1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3"/>
          <p:cNvSpPr/>
          <p:nvPr/>
        </p:nvSpPr>
        <p:spPr>
          <a:xfrm rot="-5400000">
            <a:off x="3957575" y="791633"/>
            <a:ext cx="489600" cy="190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D4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3"/>
          <p:cNvSpPr/>
          <p:nvPr/>
        </p:nvSpPr>
        <p:spPr>
          <a:xfrm rot="-5400000">
            <a:off x="3957575" y="1424554"/>
            <a:ext cx="489600" cy="190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3"/>
          <p:cNvSpPr/>
          <p:nvPr/>
        </p:nvSpPr>
        <p:spPr>
          <a:xfrm rot="-5400000">
            <a:off x="3957575" y="2064400"/>
            <a:ext cx="489600" cy="190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5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53"/>
          <p:cNvSpPr/>
          <p:nvPr/>
        </p:nvSpPr>
        <p:spPr>
          <a:xfrm rot="-5400000">
            <a:off x="3957575" y="2704250"/>
            <a:ext cx="489600" cy="190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1E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3"/>
          <p:cNvSpPr txBox="1"/>
          <p:nvPr/>
        </p:nvSpPr>
        <p:spPr>
          <a:xfrm>
            <a:off x="4090350" y="898900"/>
            <a:ext cx="96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#F6F1EB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9" name="Google Shape;599;p53"/>
          <p:cNvSpPr txBox="1"/>
          <p:nvPr/>
        </p:nvSpPr>
        <p:spPr>
          <a:xfrm>
            <a:off x="4090350" y="1538750"/>
            <a:ext cx="96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#2D4900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0" name="Google Shape;600;p53"/>
          <p:cNvSpPr txBox="1"/>
          <p:nvPr/>
        </p:nvSpPr>
        <p:spPr>
          <a:xfrm>
            <a:off x="4090350" y="2178600"/>
            <a:ext cx="96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#85200C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1" name="Google Shape;601;p53"/>
          <p:cNvSpPr txBox="1"/>
          <p:nvPr/>
        </p:nvSpPr>
        <p:spPr>
          <a:xfrm>
            <a:off x="4090350" y="2818450"/>
            <a:ext cx="96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#3B5057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2" name="Google Shape;602;p53"/>
          <p:cNvSpPr txBox="1"/>
          <p:nvPr/>
        </p:nvSpPr>
        <p:spPr>
          <a:xfrm>
            <a:off x="4090350" y="3458300"/>
            <a:ext cx="96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#1E1E1C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3" name="Google Shape;603;p53"/>
          <p:cNvSpPr txBox="1"/>
          <p:nvPr/>
        </p:nvSpPr>
        <p:spPr>
          <a:xfrm>
            <a:off x="878950" y="92473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53433E"/>
                </a:solidFill>
              </a:rPr>
              <a:t>Primary</a:t>
            </a:r>
            <a:endParaRPr sz="1200">
              <a:solidFill>
                <a:srgbClr val="53433E"/>
              </a:solidFill>
            </a:endParaRPr>
          </a:p>
        </p:txBody>
      </p:sp>
      <p:sp>
        <p:nvSpPr>
          <p:cNvPr id="604" name="Google Shape;604;p53"/>
          <p:cNvSpPr txBox="1"/>
          <p:nvPr/>
        </p:nvSpPr>
        <p:spPr>
          <a:xfrm>
            <a:off x="878950" y="156111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53433E"/>
                </a:solidFill>
              </a:rPr>
              <a:t>Secondary</a:t>
            </a:r>
            <a:endParaRPr sz="1200">
              <a:solidFill>
                <a:srgbClr val="53433E"/>
              </a:solidFill>
            </a:endParaRPr>
          </a:p>
        </p:txBody>
      </p:sp>
      <p:sp>
        <p:nvSpPr>
          <p:cNvPr id="605" name="Google Shape;605;p53"/>
          <p:cNvSpPr txBox="1"/>
          <p:nvPr/>
        </p:nvSpPr>
        <p:spPr>
          <a:xfrm>
            <a:off x="878950" y="2197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53433E"/>
                </a:solidFill>
              </a:rPr>
              <a:t>Danger</a:t>
            </a:r>
            <a:endParaRPr sz="1200">
              <a:solidFill>
                <a:srgbClr val="53433E"/>
              </a:solidFill>
            </a:endParaRPr>
          </a:p>
        </p:txBody>
      </p:sp>
      <p:sp>
        <p:nvSpPr>
          <p:cNvPr id="606" name="Google Shape;606;p53"/>
          <p:cNvSpPr txBox="1"/>
          <p:nvPr/>
        </p:nvSpPr>
        <p:spPr>
          <a:xfrm>
            <a:off x="878950" y="2833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53433E"/>
                </a:solidFill>
              </a:rPr>
              <a:t>Tertiary</a:t>
            </a:r>
            <a:endParaRPr/>
          </a:p>
        </p:txBody>
      </p:sp>
      <p:sp>
        <p:nvSpPr>
          <p:cNvPr id="607" name="Google Shape;607;p53"/>
          <p:cNvSpPr txBox="1"/>
          <p:nvPr/>
        </p:nvSpPr>
        <p:spPr>
          <a:xfrm>
            <a:off x="878950" y="3470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53433E"/>
                </a:solidFill>
              </a:rPr>
              <a:t>Neutral</a:t>
            </a:r>
            <a:endParaRPr sz="1200">
              <a:solidFill>
                <a:srgbClr val="53433E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875" y="242950"/>
            <a:ext cx="3239402" cy="184773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4"/>
          <p:cNvSpPr/>
          <p:nvPr/>
        </p:nvSpPr>
        <p:spPr>
          <a:xfrm>
            <a:off x="-36925" y="0"/>
            <a:ext cx="43122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4"/>
          <p:cNvSpPr txBox="1">
            <a:spLocks noGrp="1"/>
          </p:cNvSpPr>
          <p:nvPr>
            <p:ph type="title"/>
          </p:nvPr>
        </p:nvSpPr>
        <p:spPr>
          <a:xfrm>
            <a:off x="485075" y="540000"/>
            <a:ext cx="3239400" cy="39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B7B7B7"/>
                </a:solidFill>
              </a:rPr>
              <a:t>Brand Logo</a:t>
            </a:r>
            <a:endParaRPr sz="2400" b="1"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2D4900"/>
                </a:solidFill>
              </a:rPr>
              <a:t>夙悉 sù-sī</a:t>
            </a:r>
            <a:endParaRPr b="1">
              <a:solidFill>
                <a:srgbClr val="2D4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-井井有條、妥當。讓人覺得舒服安適的感覺。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例:代誌做了真四序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615" name="Google Shape;615;p54"/>
          <p:cNvPicPr preferRelativeResize="0"/>
          <p:nvPr/>
        </p:nvPicPr>
        <p:blipFill rotWithShape="1">
          <a:blip r:embed="rId3">
            <a:alphaModFix/>
          </a:blip>
          <a:srcRect t="69680" r="81299"/>
          <a:stretch/>
        </p:blipFill>
        <p:spPr>
          <a:xfrm>
            <a:off x="5420925" y="2802525"/>
            <a:ext cx="1423101" cy="131609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4"/>
          <p:cNvSpPr/>
          <p:nvPr/>
        </p:nvSpPr>
        <p:spPr>
          <a:xfrm>
            <a:off x="4976875" y="3415150"/>
            <a:ext cx="963000" cy="963000"/>
          </a:xfrm>
          <a:prstGeom prst="ellipse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17" name="Google Shape;617;p54"/>
          <p:cNvSpPr/>
          <p:nvPr/>
        </p:nvSpPr>
        <p:spPr>
          <a:xfrm>
            <a:off x="5892775" y="3332950"/>
            <a:ext cx="1423200" cy="1423200"/>
          </a:xfrm>
          <a:prstGeom prst="ellipse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18" name="Google Shape;618;p54"/>
          <p:cNvSpPr/>
          <p:nvPr/>
        </p:nvSpPr>
        <p:spPr>
          <a:xfrm>
            <a:off x="5293600" y="2639850"/>
            <a:ext cx="1423200" cy="1423200"/>
          </a:xfrm>
          <a:prstGeom prst="ellipse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19" name="Google Shape;619;p54"/>
          <p:cNvSpPr/>
          <p:nvPr/>
        </p:nvSpPr>
        <p:spPr>
          <a:xfrm>
            <a:off x="5420875" y="2639850"/>
            <a:ext cx="1423200" cy="1423200"/>
          </a:xfrm>
          <a:prstGeom prst="ellipse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20" name="Google Shape;620;p54"/>
          <p:cNvSpPr/>
          <p:nvPr/>
        </p:nvSpPr>
        <p:spPr>
          <a:xfrm>
            <a:off x="5420875" y="2954950"/>
            <a:ext cx="1423200" cy="1423200"/>
          </a:xfrm>
          <a:prstGeom prst="ellipse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21" name="Google Shape;621;p54"/>
          <p:cNvSpPr/>
          <p:nvPr/>
        </p:nvSpPr>
        <p:spPr>
          <a:xfrm>
            <a:off x="5352325" y="3255450"/>
            <a:ext cx="1423200" cy="1423200"/>
          </a:xfrm>
          <a:prstGeom prst="ellipse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622" name="Google Shape;622;p54"/>
          <p:cNvSpPr/>
          <p:nvPr/>
        </p:nvSpPr>
        <p:spPr>
          <a:xfrm rot="-5400000">
            <a:off x="7851225" y="2145405"/>
            <a:ext cx="142500" cy="963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D4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4"/>
          <p:cNvSpPr/>
          <p:nvPr/>
        </p:nvSpPr>
        <p:spPr>
          <a:xfrm rot="-5400000">
            <a:off x="7851225" y="2329825"/>
            <a:ext cx="142500" cy="963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F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4"/>
          <p:cNvSpPr/>
          <p:nvPr/>
        </p:nvSpPr>
        <p:spPr>
          <a:xfrm rot="-5400000">
            <a:off x="7851225" y="2514253"/>
            <a:ext cx="142500" cy="963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1E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5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0" name="Google Shape;6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249" y="1535096"/>
            <a:ext cx="1429400" cy="13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5"/>
          <p:cNvSpPr txBox="1"/>
          <p:nvPr/>
        </p:nvSpPr>
        <p:spPr>
          <a:xfrm>
            <a:off x="2954250" y="1850075"/>
            <a:ext cx="3235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夙悉 sù-sī</a:t>
            </a:r>
            <a:endParaRPr sz="4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32" name="Google Shape;632;p55"/>
          <p:cNvPicPr preferRelativeResize="0"/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6956763" y="2478400"/>
            <a:ext cx="338137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5"/>
          <p:cNvSpPr txBox="1"/>
          <p:nvPr/>
        </p:nvSpPr>
        <p:spPr>
          <a:xfrm>
            <a:off x="2954250" y="2613250"/>
            <a:ext cx="2654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chemeClr val="dk1"/>
                </a:solidFill>
              </a:rPr>
              <a:t>友善地球，為您帶來更美好的未來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588" y="152400"/>
            <a:ext cx="725442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4325" y="2261375"/>
            <a:ext cx="4068050" cy="25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8"/>
          <p:cNvCxnSpPr/>
          <p:nvPr/>
        </p:nvCxnSpPr>
        <p:spPr>
          <a:xfrm>
            <a:off x="8953308" y="2398740"/>
            <a:ext cx="0" cy="111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8"/>
          <p:cNvSpPr/>
          <p:nvPr/>
        </p:nvSpPr>
        <p:spPr>
          <a:xfrm>
            <a:off x="8832300" y="2204438"/>
            <a:ext cx="241800" cy="2418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8893600" y="2541134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8893600" y="2755228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8893600" y="2969322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8893600" y="3183416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8893600" y="3397510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56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" name="Google Shape;114;p19"/>
          <p:cNvCxnSpPr/>
          <p:nvPr/>
        </p:nvCxnSpPr>
        <p:spPr>
          <a:xfrm>
            <a:off x="8953308" y="2398740"/>
            <a:ext cx="0" cy="111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9"/>
          <p:cNvSpPr/>
          <p:nvPr/>
        </p:nvSpPr>
        <p:spPr>
          <a:xfrm>
            <a:off x="8832300" y="2204438"/>
            <a:ext cx="241800" cy="2418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8893600" y="2541134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8893600" y="2755228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8893600" y="2969322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8893600" y="3183416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8893600" y="3397510"/>
            <a:ext cx="119400" cy="1194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t="10724" b="11107"/>
          <a:stretch/>
        </p:blipFill>
        <p:spPr>
          <a:xfrm>
            <a:off x="718506" y="641194"/>
            <a:ext cx="7528632" cy="3942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1711350" y="1761790"/>
            <a:ext cx="1701000" cy="1701000"/>
          </a:xfrm>
          <a:prstGeom prst="ellipse">
            <a:avLst/>
          </a:prstGeom>
          <a:noFill/>
          <a:ln w="3810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6800128" y="1808081"/>
            <a:ext cx="1701000" cy="1701000"/>
          </a:xfrm>
          <a:prstGeom prst="ellipse">
            <a:avLst/>
          </a:prstGeom>
          <a:noFill/>
          <a:ln w="3810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2950853" y="3183431"/>
            <a:ext cx="1701000" cy="1701000"/>
          </a:xfrm>
          <a:prstGeom prst="ellipse">
            <a:avLst/>
          </a:prstGeom>
          <a:noFill/>
          <a:ln w="3810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712" y="886337"/>
            <a:ext cx="4868043" cy="337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r="22426"/>
          <a:stretch/>
        </p:blipFill>
        <p:spPr>
          <a:xfrm>
            <a:off x="216236" y="886325"/>
            <a:ext cx="4215950" cy="33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-36925" y="0"/>
            <a:ext cx="9180900" cy="5193600"/>
          </a:xfrm>
          <a:prstGeom prst="rect">
            <a:avLst/>
          </a:prstGeom>
          <a:solidFill>
            <a:srgbClr val="2D4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912450" y="6062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主題構想</a:t>
            </a:r>
            <a:endParaRPr b="1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912450" y="12778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F5F1E8"/>
                </a:solidFill>
              </a:rPr>
              <a:t>原網站使用者體驗</a:t>
            </a:r>
            <a:endParaRPr b="1">
              <a:solidFill>
                <a:srgbClr val="F5F1E8"/>
              </a:solidFill>
            </a:endParaRPr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912450" y="194956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改善與優化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912450" y="262123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網站架構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12450" y="3292913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使用技術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912450" y="3964588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666666"/>
                </a:solidFill>
              </a:rPr>
              <a:t>網站配色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43" y="1347375"/>
            <a:ext cx="155942" cy="43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8887050" y="0"/>
            <a:ext cx="256800" cy="5193600"/>
          </a:xfrm>
          <a:prstGeom prst="rect">
            <a:avLst/>
          </a:prstGeom>
          <a:solidFill>
            <a:srgbClr val="F5F1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Microsoft Office PowerPoint</Application>
  <PresentationFormat>如螢幕大小 (16:9)</PresentationFormat>
  <Paragraphs>179</Paragraphs>
  <Slides>43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7" baseType="lpstr">
      <vt:lpstr>Microsoft JhengHei</vt:lpstr>
      <vt:lpstr>Arial</vt:lpstr>
      <vt:lpstr>Verdana</vt:lpstr>
      <vt:lpstr>Simple Light</vt:lpstr>
      <vt:lpstr>PowerPoint 簡報</vt:lpstr>
      <vt:lpstr>主題構想</vt:lpstr>
      <vt:lpstr>澳洲茶樹</vt:lpstr>
      <vt:lpstr>PowerPoint 簡報</vt:lpstr>
      <vt:lpstr>PowerPoint 簡報</vt:lpstr>
      <vt:lpstr>PowerPoint 簡報</vt:lpstr>
      <vt:lpstr>PowerPoint 簡報</vt:lpstr>
      <vt:lpstr>PowerPoint 簡報</vt:lpstr>
      <vt:lpstr>主題構想</vt:lpstr>
      <vt:lpstr>PowerPoint 簡報</vt:lpstr>
      <vt:lpstr>1.農場品牌價值宣傳   2.領養樹木之功能   3.回饋性   4.後台管理完善度  </vt:lpstr>
      <vt:lpstr>1.農場品牌價值宣傳  -資訊傳達成效、推廣分享的媒介受限   </vt:lpstr>
      <vt:lpstr>2.領養樹木之功能  -既有的線上報名系統，使用者流程    卻讓人感到疑慮 </vt:lpstr>
      <vt:lpstr>3.回饋性  -會員僅能透過一年一次的周邊獲得    今年度回饋 </vt:lpstr>
      <vt:lpstr>4.後台管理完善度  -原始資料和匯款確認仍需人工   親自校對 </vt:lpstr>
      <vt:lpstr>主題構想</vt:lpstr>
      <vt:lpstr>原網站使用者流程</vt:lpstr>
      <vt:lpstr>原網站使用者流程</vt:lpstr>
      <vt:lpstr>原網站使用者流程</vt:lpstr>
      <vt:lpstr>主題構想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主題構想</vt:lpstr>
      <vt:lpstr>PowerPoint 簡報</vt:lpstr>
      <vt:lpstr>主題構想</vt:lpstr>
      <vt:lpstr>PowerPoint 簡報</vt:lpstr>
      <vt:lpstr>Brand Logo   夙悉 sù-sī  -井井有條、妥當。讓人覺得舒服安適的感覺。  例:代誌做了真四序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1</cp:revision>
  <dcterms:modified xsi:type="dcterms:W3CDTF">2023-01-18T01:31:00Z</dcterms:modified>
</cp:coreProperties>
</file>